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0" r:id="rId5"/>
    <p:sldId id="261" r:id="rId6"/>
    <p:sldId id="278" r:id="rId7"/>
    <p:sldId id="264" r:id="rId8"/>
    <p:sldId id="276" r:id="rId9"/>
    <p:sldId id="265" r:id="rId10"/>
    <p:sldId id="263" r:id="rId11"/>
    <p:sldId id="277" r:id="rId12"/>
    <p:sldId id="271" r:id="rId13"/>
    <p:sldId id="266" r:id="rId14"/>
    <p:sldId id="273" r:id="rId15"/>
    <p:sldId id="274" r:id="rId16"/>
    <p:sldId id="275" r:id="rId17"/>
    <p:sldId id="267" r:id="rId18"/>
    <p:sldId id="279" r:id="rId19"/>
    <p:sldId id="280" r:id="rId20"/>
    <p:sldId id="281" r:id="rId21"/>
    <p:sldId id="282" r:id="rId22"/>
    <p:sldId id="283" r:id="rId23"/>
    <p:sldId id="284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8061-B496-4CA7-B15E-1F67E1CD4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395C8-8AD7-4B84-9F39-CA075EED7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CA66-8913-4D99-85D8-F89F402B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0125-17E9-4CE3-A461-28ED78C9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B13F2-32F0-4BCE-A04D-8E568FE8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822B-3B7B-4DA5-9BA5-AF35390F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3D531-CDA3-496B-93EC-195C06180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721A4-1674-43D2-AAB6-5DB11386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3B912-C7A8-4B49-AE69-E9A49E03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FA3BB-C90A-443E-9AFC-AD7B3292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2EEDE-A17C-44CA-9BF3-6182086FE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08300-303B-4668-86D0-31DBC3FB7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5BE63-87FB-4F7F-8088-8D6C9474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EC578-8CF9-4F29-AAEC-92F1FEAF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C8B2F-F82C-492A-A6DA-7CA48C07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7036-1B37-41F5-A3E8-5D604D42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0CF9-AC7D-41BC-9269-FE5590992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CF8AA-4373-4B0E-9601-1C318476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B60BE-8633-4538-ADF1-37A43F6B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F113-05C9-46D6-B02E-D85D0FC1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379D-1B48-48E2-B2A4-75CDCF04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D83FB-7A62-4A8F-ABC7-329BFD7C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693FE-5756-41FC-84F5-37EEE244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6D8B2-A8BF-4780-B29B-BAE5F3B3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2630F-CD43-4DA3-9A3D-71898F68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EB24-6BE8-4D55-AFE1-6D85DDDF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9DC7-CFB2-4BC2-BE16-33C3C5029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CC1F8-8C9E-43E6-BADC-87ACCFDB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BBEC5-C12A-40DD-8F89-85407F50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C6BC1-158E-4942-B8B7-B07038EB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D6C7C-3A69-4086-A526-66784859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5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8A9C-DBA2-4136-9E5F-053F7627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56877-4326-4DD9-A3B4-E340F15C2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5FC3C-0C11-4932-9996-5159F9643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5D15D-4826-4800-8DB1-B36D79CD2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9FF0C-E818-4607-B496-AF87AFF9A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B64EF-AE62-4A18-8772-71F174EF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B71186-2465-4B68-B618-18770801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9FF20-A061-4DEA-9062-5E95229C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ECC7-895F-4A0C-A244-85F2FF2C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B4C6A-D863-444A-A797-69B5D5E1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1BD38-EC0F-49B2-BE80-3E83A076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38690-EA68-4D14-88D7-4C86D0D5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E09B4-AFA9-4265-95FC-DADAAFB0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BD9F4-0CC0-4227-8FC6-1E142C29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C88B3-32A9-4AE5-A90F-DB6EC9C1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3428-4276-49CE-9AC7-B5C84278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8CA4-F4B8-435F-A25B-3B18980C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5B7C1-2CA0-4A17-9EE5-720A6BE9C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24DC2-78A6-482B-AC90-CCBDEDC5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68F8C-F3B7-4327-8053-0E44D866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D8A5B-E9E6-4EF1-9CE5-0BBF1E26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8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73E9-2117-4DC8-87D3-F75BB8C1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AB962-870E-4BBB-8F06-3D36ED454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62181-F8BE-49FC-9EE8-6DE1835F5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4F24-7F54-4C27-9BDE-B24AFAC8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9ECDB-3767-4C2F-9706-A72DD71E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9E83-AD74-4C25-99E7-71594A89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6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4EE38-F0AF-40AC-8912-8090F3BC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2E61-5D04-4A1A-A818-3167E003B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25759-B37E-411D-AD24-3E038E43D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4BE7-0B36-4225-957E-EB7C8EAF038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2D39-273F-4BC8-A86C-06B5C5299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78DA5-61D6-4365-9068-1910DF27A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7DE0-44F7-4C6E-A0DC-DFF343451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6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apers.ssrn.com/sol3/papers.cfm?abstract_id=1496864" TargetMode="External"/><Relationship Id="rId3" Type="http://schemas.openxmlformats.org/officeDocument/2006/relationships/hyperlink" Target="https://en.wikipedia.org/wiki/Missing_data" TargetMode="External"/><Relationship Id="rId7" Type="http://schemas.openxmlformats.org/officeDocument/2006/relationships/hyperlink" Target="https://www.mdpi.com/2073-4441/9/10/79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codingpilot25/data-cleaning-types-of-missingness-40655a8b235e" TargetMode="External"/><Relationship Id="rId5" Type="http://schemas.openxmlformats.org/officeDocument/2006/relationships/hyperlink" Target="https://www.nature.com/articles/s42256-022-00596-z" TargetMode="External"/><Relationship Id="rId4" Type="http://schemas.openxmlformats.org/officeDocument/2006/relationships/hyperlink" Target="https://en.wikipedia.org/wiki/Censoring_(statistics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D878-D909-4AFE-8D95-BBD4E13F3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800" y="1524000"/>
            <a:ext cx="8199582" cy="259772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Data in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Merchandise Trade Statistics (</a:t>
            </a:r>
            <a:r>
              <a:rPr lang="en-US" sz="4000" b="1" dirty="0">
                <a:solidFill>
                  <a:srgbClr val="66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IMTS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Causes, Consequences, and Solutions</a:t>
            </a:r>
            <a:br>
              <a:rPr lang="en-US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Tigran Terlemezian, GCC-STAT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57639-BA3E-4F7E-80F9-3182ED962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1100" y="4523509"/>
            <a:ext cx="7577282" cy="1704108"/>
          </a:xfrm>
        </p:spPr>
        <p:txBody>
          <a:bodyPr>
            <a:normAutofit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International Workshop on Updated Recommendations in the Trade Statistics Manuals - </a:t>
            </a:r>
            <a:r>
              <a:rPr lang="en-US" sz="2400" b="1" dirty="0">
                <a:solidFill>
                  <a:srgbClr val="00FFFF"/>
                </a:solidFill>
                <a:effectLst/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IMTS 2026</a:t>
            </a:r>
            <a:r>
              <a:rPr lang="en-US" sz="2400" b="1" dirty="0">
                <a:solidFill>
                  <a:schemeClr val="bg1"/>
                </a:solidFill>
                <a:effectLst/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00FFFF"/>
                </a:solidFill>
                <a:effectLst/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MSITS 2026</a:t>
            </a:r>
          </a:p>
          <a:p>
            <a:pPr algn="ctr">
              <a:lnSpc>
                <a:spcPct val="107000"/>
              </a:lnSpc>
            </a:pPr>
            <a:r>
              <a:rPr lang="en-US" i="1" dirty="0">
                <a:solidFill>
                  <a:schemeClr val="bg1"/>
                </a:solidFill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Organized jointly by </a:t>
            </a:r>
            <a:r>
              <a:rPr lang="en-US" b="1" i="1" dirty="0">
                <a:solidFill>
                  <a:schemeClr val="bg1"/>
                </a:solidFill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GCC-Stat</a:t>
            </a:r>
            <a:r>
              <a:rPr lang="en-US" i="1" dirty="0">
                <a:solidFill>
                  <a:schemeClr val="bg1"/>
                </a:solidFill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i="1" dirty="0">
                <a:solidFill>
                  <a:schemeClr val="bg1"/>
                </a:solidFill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UNSD</a:t>
            </a:r>
          </a:p>
          <a:p>
            <a:r>
              <a:rPr lang="en-US" b="1" dirty="0">
                <a:solidFill>
                  <a:schemeClr val="bg1"/>
                </a:solidFill>
                <a:latin typeface="Frutiger 45 Light"/>
                <a:ea typeface="Calibri" panose="020F0502020204030204" pitchFamily="34" charset="0"/>
                <a:cs typeface="Arial" panose="020B0604020202020204" pitchFamily="34" charset="0"/>
              </a:rPr>
              <a:t>Muscat, Oman, 14-16 April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2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101601"/>
            <a:ext cx="8204200" cy="1162050"/>
          </a:xfrm>
        </p:spPr>
        <p:txBody>
          <a:bodyPr>
            <a:normAutofit fontScale="90000"/>
          </a:bodyPr>
          <a:lstStyle/>
          <a:p>
            <a:pPr marL="457200"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Random 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1394-608C-45A2-9110-DE917559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75" y="1548822"/>
            <a:ext cx="10509250" cy="492817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AR occurs when the probability that data is missing depends on the missing values themselves, or on unobserved factors not included in the dataset.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missingness is not explainable by any known or observed variable.</a:t>
            </a:r>
          </a:p>
          <a:p>
            <a:pPr marL="401638" indent="-401638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In trade data, if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high-value imports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more likely to be missing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records, because importers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intentionally underreport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withhold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them to avoid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taxes or duties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✅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missingness depends on the true (but unobserved) value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goods — making it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🚨 Why It’s Challenging:</a:t>
            </a: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Bias is introduced because missingness is non-random and unobservable</a:t>
            </a: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Statistical corrections require domain knowledge or external information </a:t>
            </a: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Imputation is risky and often unreliable without assumptions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Insight: Handling MNAR typically requires advanced modeling, expert knowledge, or supplemental data — sometimes even policy changes to improve reporting.</a:t>
            </a:r>
          </a:p>
        </p:txBody>
      </p:sp>
    </p:spTree>
    <p:extLst>
      <p:ext uri="{BB962C8B-B14F-4D97-AF65-F5344CB8AC3E}">
        <p14:creationId xmlns:p14="http://schemas.microsoft.com/office/powerpoint/2010/main" val="272049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A9ED1-EA8C-687B-A583-4910E06F8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81C5-694D-5E00-8877-20639467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Cleaning by Type of Missingness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78A9-CD50-F9C2-3FD7-9E477D70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182"/>
            <a:ext cx="10515600" cy="4543781"/>
          </a:xfrm>
        </p:spPr>
        <p:txBody>
          <a:bodyPr/>
          <a:lstStyle/>
          <a:p>
            <a:r>
              <a:rPr lang="en-US" dirty="0"/>
              <a:t>Techniques to use while handling missing data for three classical causes of missingness or missing data| by Keerti Prajapati: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diagram of a problem&#10;&#10;AI-generated content may be incorrect.">
            <a:extLst>
              <a:ext uri="{FF2B5EF4-FFF2-40B4-BE49-F238E27FC236}">
                <a16:creationId xmlns:a16="http://schemas.microsoft.com/office/drawing/2014/main" id="{82A3EFDA-41F6-192B-4221-96EC5B4D6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657223"/>
            <a:ext cx="4919516" cy="3688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23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6C886-787C-11DA-2720-8271C211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45DC-D587-AB05-A73D-8722C097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Missingness 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1090-FD1F-20B8-5333-BDADE057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that are missing from the datasets for a valid reason are called structured missing data or structured missingness (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SM)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means the data are missing because they should not occur considering the other variables. SM refers to non-random, patterned missing data that doesn't neatly fit into the classical categories of MCAR, MAR, or MNAR. </a:t>
            </a:r>
          </a:p>
          <a:p>
            <a:pPr marL="858838" lvl="1" indent="-401638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 has been pioneered by researchers of the Turing-Roche Partnership. SM arises in data that is MCAR, MAR or MNAR, and whose missingness has some structure or pattern Mitra et al., 2023. </a:t>
            </a:r>
          </a:p>
          <a:p>
            <a:pPr marL="858838" indent="-401638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It often arises in complex or integrated datasets, where missingness is inherent to the structure of the data collection process.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5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543" y="101601"/>
            <a:ext cx="8262257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Missingness 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Cont.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1394-608C-45A2-9110-DE917559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/>
              <a:t>🔍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It Matters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58838" lvl="1" indent="-401638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Standard imputation or statistical approaches may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fail to account for structure</a:t>
            </a:r>
          </a:p>
          <a:p>
            <a:pPr marL="858838" lvl="1" indent="-401638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introduce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especially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 models</a:t>
            </a:r>
          </a:p>
          <a:p>
            <a:pPr marL="858838" lvl="1" indent="-401638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Impacts:</a:t>
            </a:r>
          </a:p>
          <a:p>
            <a:pPr marL="1198563" lvl="1" indent="-339725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Predictive fairness</a:t>
            </a:r>
          </a:p>
          <a:p>
            <a:pPr marL="1198563" lvl="1" indent="-339725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Generalizability of findings</a:t>
            </a:r>
          </a:p>
          <a:p>
            <a:pPr marL="1198563" lvl="1" indent="-339725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Scalability of data-driven methods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/>
              <a:t>⚠️ </a:t>
            </a:r>
            <a:r>
              <a:rPr lang="en-US" sz="2000" b="1" dirty="0"/>
              <a:t>Challenges:</a:t>
            </a:r>
          </a:p>
          <a:p>
            <a:pPr marL="858838" lvl="1" indent="-401638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Difficult to classify within MCAR/MAR/MNAR</a:t>
            </a:r>
          </a:p>
          <a:p>
            <a:pPr marL="858838" lvl="1" indent="-401638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Existing theory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lags behind practice</a:t>
            </a:r>
          </a:p>
          <a:p>
            <a:pPr marL="858838" lvl="1" indent="-401638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Needs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new formulations and frameworks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handle this type of missingness effectively)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💡 </a:t>
            </a:r>
            <a:r>
              <a:rPr lang="en-US" sz="2000" b="1" dirty="0"/>
              <a:t>Takeaway: Structured missingness is informative, patterned, and increasingly common in large, integrated datasets — demanding new methods beyond classical missing data theory.</a:t>
            </a:r>
          </a:p>
        </p:txBody>
      </p:sp>
    </p:spTree>
    <p:extLst>
      <p:ext uri="{BB962C8B-B14F-4D97-AF65-F5344CB8AC3E}">
        <p14:creationId xmlns:p14="http://schemas.microsoft.com/office/powerpoint/2010/main" val="79658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7F810-A061-0DE4-D967-073A0010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CEC0-F08F-F2B6-E3C5-0A2CCFA3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Missingness: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7A999F-637A-5DF4-81AD-BAF5958FE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8848"/>
              </p:ext>
            </p:extLst>
          </p:nvPr>
        </p:nvGraphicFramePr>
        <p:xfrm>
          <a:off x="842434" y="1740959"/>
          <a:ext cx="10511366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853">
                  <a:extLst>
                    <a:ext uri="{9D8B030D-6E8A-4147-A177-3AD203B41FA5}">
                      <a16:colId xmlns:a16="http://schemas.microsoft.com/office/drawing/2014/main" val="1132001220"/>
                    </a:ext>
                  </a:extLst>
                </a:gridCol>
                <a:gridCol w="4989092">
                  <a:extLst>
                    <a:ext uri="{9D8B030D-6E8A-4147-A177-3AD203B41FA5}">
                      <a16:colId xmlns:a16="http://schemas.microsoft.com/office/drawing/2014/main" val="1635317070"/>
                    </a:ext>
                  </a:extLst>
                </a:gridCol>
                <a:gridCol w="3588421">
                  <a:extLst>
                    <a:ext uri="{9D8B030D-6E8A-4147-A177-3AD203B41FA5}">
                      <a16:colId xmlns:a16="http://schemas.microsoft.com/office/drawing/2014/main" val="2432546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 it’s structured missingness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5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Example 1: </a:t>
                      </a:r>
                    </a:p>
                    <a:p>
                      <a:r>
                        <a:rPr lang="en-US" sz="1700" b="1" dirty="0"/>
                        <a:t>Non-applicable Product Categories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 country that is </a:t>
                      </a:r>
                      <a:r>
                        <a:rPr lang="en-US" sz="1700" b="1" dirty="0"/>
                        <a:t>landlocked</a:t>
                      </a:r>
                      <a:r>
                        <a:rPr lang="en-US" sz="1700" dirty="0"/>
                        <a:t> (no access to the sea) would not have data for </a:t>
                      </a:r>
                      <a:r>
                        <a:rPr lang="en-US" sz="1700" b="1" dirty="0"/>
                        <a:t>seaborne exports/imports of marine vessels</a:t>
                      </a:r>
                      <a:r>
                        <a:rPr lang="en-US" sz="17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The data are missing because they are </a:t>
                      </a:r>
                      <a:r>
                        <a:rPr lang="en-US" sz="1700" b="1" dirty="0"/>
                        <a:t>not applicable</a:t>
                      </a:r>
                      <a:r>
                        <a:rPr lang="en-US" sz="1700" dirty="0"/>
                        <a:t>—the country doesn't engage in that type of trade due to geographic constraints.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71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Example 2: </a:t>
                      </a:r>
                    </a:p>
                    <a:p>
                      <a:r>
                        <a:rPr lang="en-US" sz="1700" b="1" dirty="0"/>
                        <a:t>Trade Restrictions or Embargoes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If a country has a </a:t>
                      </a:r>
                      <a:r>
                        <a:rPr lang="en-US" sz="1700" b="1" dirty="0"/>
                        <a:t>trade embargo</a:t>
                      </a:r>
                      <a:r>
                        <a:rPr lang="en-US" sz="1700" dirty="0"/>
                        <a:t> or </a:t>
                      </a:r>
                      <a:r>
                        <a:rPr lang="en-US" sz="1700" b="1" dirty="0"/>
                        <a:t>sanctions</a:t>
                      </a:r>
                      <a:r>
                        <a:rPr lang="en-US" sz="1700" dirty="0"/>
                        <a:t> against another country, there will be no recorded merchandise trade with that country during the embargo period.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The absence of trade data is due to a </a:t>
                      </a:r>
                      <a:r>
                        <a:rPr lang="en-US" sz="1700" b="1" dirty="0"/>
                        <a:t>known policy</a:t>
                      </a:r>
                      <a:r>
                        <a:rPr lang="en-US" sz="1700" dirty="0"/>
                        <a:t> or legal constraint, not due to random chance or error.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1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Example 3:</a:t>
                      </a:r>
                    </a:p>
                    <a:p>
                      <a:r>
                        <a:rPr lang="en-US" sz="1700" b="1" dirty="0"/>
                        <a:t>Product-Specific Regulations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Some products (e.g., </a:t>
                      </a:r>
                      <a:r>
                        <a:rPr lang="en-US" sz="1700" b="1" dirty="0"/>
                        <a:t>nuclear materials</a:t>
                      </a:r>
                      <a:r>
                        <a:rPr lang="en-US" sz="1700" dirty="0"/>
                        <a:t>, </a:t>
                      </a:r>
                      <a:r>
                        <a:rPr lang="en-US" sz="1700" b="1" dirty="0"/>
                        <a:t>military goods</a:t>
                      </a:r>
                      <a:r>
                        <a:rPr lang="en-US" sz="1700" dirty="0"/>
                        <a:t>) may only be traded under </a:t>
                      </a:r>
                      <a:r>
                        <a:rPr lang="en-US" sz="1700" b="1" dirty="0"/>
                        <a:t>very specific conditions</a:t>
                      </a:r>
                      <a:r>
                        <a:rPr lang="en-US" sz="1700" dirty="0"/>
                        <a:t> and may not appear in regular trade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These items are </a:t>
                      </a:r>
                      <a:r>
                        <a:rPr lang="en-US" sz="1700" b="1" dirty="0"/>
                        <a:t>regulated or restricted</a:t>
                      </a:r>
                      <a:r>
                        <a:rPr lang="en-US" sz="1700" dirty="0"/>
                        <a:t> and may be legally excluded from standard reporting.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25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Example 4: </a:t>
                      </a:r>
                    </a:p>
                    <a:p>
                      <a:r>
                        <a:rPr lang="en-US" sz="1700" b="1" dirty="0"/>
                        <a:t>Non-participation in Specific Agreements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 country may </a:t>
                      </a:r>
                      <a:r>
                        <a:rPr lang="en-US" sz="1700" b="1" dirty="0"/>
                        <a:t>not be part of a regional trade agreement</a:t>
                      </a:r>
                      <a:r>
                        <a:rPr lang="en-US" sz="1700" dirty="0"/>
                        <a:t> (like the EU or USMCA), so certain </a:t>
                      </a:r>
                      <a:r>
                        <a:rPr lang="en-US" sz="1700" b="1" dirty="0"/>
                        <a:t>preferential trade flows or data classifications</a:t>
                      </a:r>
                      <a:r>
                        <a:rPr lang="en-US" sz="1700" dirty="0"/>
                        <a:t> do not apply.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The missing data are due to the country’s </a:t>
                      </a:r>
                      <a:r>
                        <a:rPr lang="en-US" sz="1700" b="1" dirty="0"/>
                        <a:t>non-membership status</a:t>
                      </a:r>
                      <a:r>
                        <a:rPr lang="en-US" sz="1700" dirty="0"/>
                        <a:t>, not due to reporting errors or omissions.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42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56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A9D7E-72B9-89DC-1C7D-9FD030D6A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B433-A330-0545-8C44-07957CB9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SM: </a:t>
            </a:r>
            <a:r>
              <a:rPr lang="en-US" sz="4400" b="1" dirty="0">
                <a:solidFill>
                  <a:schemeClr val="bg1"/>
                </a:solidFill>
              </a:rPr>
              <a:t>Data Cleaning Solutions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5EE34-CCC7-E2AD-9803-C9C2A443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b="1" dirty="0"/>
              <a:t>Recommended Data Cleaning Solutions for Structured Missingness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2000" b="1" dirty="0"/>
              <a:t>1. </a:t>
            </a:r>
            <a:r>
              <a:rPr lang="en-US" sz="1800" b="1" dirty="0"/>
              <a:t>Identification of the Structure of Missingness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/>
              <a:t>Visualization of</a:t>
            </a:r>
            <a:r>
              <a:rPr lang="en-US" sz="1600" dirty="0"/>
              <a:t> missing data patterns (e.g., heatmaps, missingness matrices).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/>
              <a:t>Group-wise analysis</a:t>
            </a:r>
            <a:r>
              <a:rPr lang="en-US" sz="1600" dirty="0"/>
              <a:t> to see if missingness is associated with specific countries, HS codes, or time periods.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800" b="1" dirty="0"/>
              <a:t>2. Data Imputation (With Domain Knowledge)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/>
              <a:t>Group Mean/Median Imputation</a:t>
            </a:r>
            <a:r>
              <a:rPr lang="en-US" sz="1600" dirty="0"/>
              <a:t>: Replacing missing values using averages within a group (e.g., by country or product category).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/>
              <a:t>Last Observation Carried Forward (LOCF)</a:t>
            </a:r>
            <a:r>
              <a:rPr lang="en-US" sz="1600" dirty="0"/>
              <a:t>: For time-series data, carrying forward the last known value.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/>
              <a:t>Model-Based Imputation</a:t>
            </a:r>
            <a:r>
              <a:rPr lang="en-US" sz="1600" dirty="0"/>
              <a:t>: Using regression models or machine learning to predict missing values based on other variables.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/>
              <a:t>Multiple Imputation</a:t>
            </a:r>
            <a:r>
              <a:rPr lang="en-US" sz="1600" dirty="0"/>
              <a:t>: Generating several imputed datasets to reflect uncertainty and then average results.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800" b="1" dirty="0"/>
              <a:t>3. Using Auxiliary Data Sources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Pulling from </a:t>
            </a:r>
            <a:r>
              <a:rPr lang="en-US" sz="1600" b="1" dirty="0"/>
              <a:t>alternative databases</a:t>
            </a:r>
            <a:r>
              <a:rPr lang="en-US" sz="1600" dirty="0"/>
              <a:t> (e.g., </a:t>
            </a:r>
            <a:r>
              <a:rPr lang="en-US" sz="1600" b="1" dirty="0"/>
              <a:t>WTO</a:t>
            </a:r>
            <a:r>
              <a:rPr lang="en-US" sz="1600" dirty="0"/>
              <a:t>, </a:t>
            </a:r>
            <a:r>
              <a:rPr lang="en-US" sz="1600" b="1" dirty="0"/>
              <a:t>UN Comtrade</a:t>
            </a:r>
            <a:r>
              <a:rPr lang="en-US" sz="1600" dirty="0"/>
              <a:t>) to fill in gaps.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Using </a:t>
            </a:r>
            <a:r>
              <a:rPr lang="en-US" sz="1600" b="1" dirty="0"/>
              <a:t>mirror statistics</a:t>
            </a:r>
            <a:r>
              <a:rPr lang="en-US" sz="1600" dirty="0"/>
              <a:t> (e.g., if imports are missing for country A, look at exports from country B to A).</a:t>
            </a:r>
          </a:p>
        </p:txBody>
      </p:sp>
    </p:spTree>
    <p:extLst>
      <p:ext uri="{BB962C8B-B14F-4D97-AF65-F5344CB8AC3E}">
        <p14:creationId xmlns:p14="http://schemas.microsoft.com/office/powerpoint/2010/main" val="15256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26457-D9B2-DCC6-3453-42A04913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6D6E-67CE-6622-3A06-D7E0F98E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SM: </a:t>
            </a:r>
            <a:r>
              <a:rPr lang="en-US" sz="4400" b="1" dirty="0">
                <a:solidFill>
                  <a:schemeClr val="bg1"/>
                </a:solidFill>
              </a:rPr>
              <a:t>Data Cleaning Solutions, Cont.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00852-4E5A-EDD2-CD81-70CF3B1B6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Recommended Data Cleaning Solutions for Structured Missingness, continued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800" b="1" dirty="0"/>
              <a:t>4. Flagging and Annotating Structured Missingness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Clearly </a:t>
            </a:r>
            <a:r>
              <a:rPr lang="en-US" sz="1600" b="1" dirty="0"/>
              <a:t>tagging missing fields</a:t>
            </a:r>
            <a:r>
              <a:rPr lang="en-US" sz="1600" dirty="0"/>
              <a:t> with metadata indicating reason (e.g., embargo, reporting gap).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Helping future users interpret the data accurately.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800" b="1" dirty="0"/>
              <a:t>5. Data Aggregation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If detailed level data are missing, to consider </a:t>
            </a:r>
            <a:r>
              <a:rPr lang="en-US" sz="1600" b="1" dirty="0"/>
              <a:t>aggregating</a:t>
            </a:r>
            <a:r>
              <a:rPr lang="en-US" sz="1600" dirty="0"/>
              <a:t> up to a higher level (e.g., from 6-digit HS to 4-digit).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Preserves usability even if detailed resolution is partially missing.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800" b="1" dirty="0"/>
              <a:t>6. Time-Series Interpolation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Applying </a:t>
            </a:r>
            <a:r>
              <a:rPr lang="en-US" sz="1600" b="1" dirty="0"/>
              <a:t>linear, spline, or Kalman filter interpolation</a:t>
            </a:r>
            <a:r>
              <a:rPr lang="en-US" sz="1600" dirty="0"/>
              <a:t> for filling in structured time-series gaps.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800" b="1" dirty="0"/>
              <a:t>7. Sensitivity Testing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Conducting sensitivity analysis to check how results change with different imputation strategies.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None/>
            </a:pPr>
            <a:r>
              <a:rPr lang="en-US" sz="1800" b="1" dirty="0"/>
              <a:t>8. Documentation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Documenting (</a:t>
            </a:r>
            <a:r>
              <a:rPr lang="en-US" sz="1600" b="1" dirty="0">
                <a:solidFill>
                  <a:srgbClr val="FF0000"/>
                </a:solidFill>
              </a:rPr>
              <a:t>MUST</a:t>
            </a:r>
            <a:r>
              <a:rPr lang="en-US" sz="1600" dirty="0"/>
              <a:t>) assumptions, methods, and limitations clearly.</a:t>
            </a:r>
          </a:p>
        </p:txBody>
      </p:sp>
    </p:spTree>
    <p:extLst>
      <p:ext uri="{BB962C8B-B14F-4D97-AF65-F5344CB8AC3E}">
        <p14:creationId xmlns:p14="http://schemas.microsoft.com/office/powerpoint/2010/main" val="276329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Missing Data Types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7919684-10DD-4299-9320-3DA4262A0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174874"/>
              </p:ext>
            </p:extLst>
          </p:nvPr>
        </p:nvGraphicFramePr>
        <p:xfrm>
          <a:off x="1898072" y="1825624"/>
          <a:ext cx="9455725" cy="446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145">
                  <a:extLst>
                    <a:ext uri="{9D8B030D-6E8A-4147-A177-3AD203B41FA5}">
                      <a16:colId xmlns:a16="http://schemas.microsoft.com/office/drawing/2014/main" val="1284564802"/>
                    </a:ext>
                  </a:extLst>
                </a:gridCol>
                <a:gridCol w="1891145">
                  <a:extLst>
                    <a:ext uri="{9D8B030D-6E8A-4147-A177-3AD203B41FA5}">
                      <a16:colId xmlns:a16="http://schemas.microsoft.com/office/drawing/2014/main" val="9962430"/>
                    </a:ext>
                  </a:extLst>
                </a:gridCol>
                <a:gridCol w="1891145">
                  <a:extLst>
                    <a:ext uri="{9D8B030D-6E8A-4147-A177-3AD203B41FA5}">
                      <a16:colId xmlns:a16="http://schemas.microsoft.com/office/drawing/2014/main" val="3667202865"/>
                    </a:ext>
                  </a:extLst>
                </a:gridCol>
                <a:gridCol w="1891145">
                  <a:extLst>
                    <a:ext uri="{9D8B030D-6E8A-4147-A177-3AD203B41FA5}">
                      <a16:colId xmlns:a16="http://schemas.microsoft.com/office/drawing/2014/main" val="3896613869"/>
                    </a:ext>
                  </a:extLst>
                </a:gridCol>
                <a:gridCol w="1891145">
                  <a:extLst>
                    <a:ext uri="{9D8B030D-6E8A-4147-A177-3AD203B41FA5}">
                      <a16:colId xmlns:a16="http://schemas.microsoft.com/office/drawing/2014/main" val="2952795954"/>
                    </a:ext>
                  </a:extLst>
                </a:gridCol>
              </a:tblGrid>
              <a:tr h="69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Missingness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Missingness Depends 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2209465"/>
                  </a:ext>
                </a:extLst>
              </a:tr>
              <a:tr h="756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MCAR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(Missing Completely at Random)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 is missing for no identifiable reason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Nothing (neither observed nor unobserved data)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Random omission of weights due to data entry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Least biased; analysis remains valid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7877214"/>
                  </a:ext>
                </a:extLst>
              </a:tr>
              <a:tr h="756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(Missing at Random)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Missingness relates to observed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Observed variables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 missing more often for certain countries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Imputation feasible using observed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2368925"/>
                  </a:ext>
                </a:extLst>
              </a:tr>
              <a:tr h="1125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MNAR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(Missing Not at Random)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Missingness depends on the missing data itself or unobserved variables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Unobserved or the missing variable itself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High-value imports not reported to evade taxes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 biased; hard to model or correct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7190086"/>
                  </a:ext>
                </a:extLst>
              </a:tr>
              <a:tr h="1125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Structured Missingness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Missingness follows a pattern based on data source/design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design, modality, or data collection structure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Linked datasets (e.g., clinical + genomic) where variables differ by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Needs new methods; not well captured by classical theory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9301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24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0402B-8B99-26D5-F819-B90D4E22E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3D2E-5480-2C04-3460-A6EABD70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E7E8-37E7-D075-589C-F5A145642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rmAutofit/>
          </a:bodyPr>
          <a:lstStyle/>
          <a:p>
            <a:pPr marL="457200" indent="-457200" rtl="0">
              <a:buSzPct val="100000"/>
              <a:buFont typeface="Wingdings" panose="05000000000000000000" pitchFamily="2" charset="2"/>
              <a:buChar char="q"/>
            </a:pPr>
            <a:r>
              <a:rPr lang="en-US" sz="2200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Skewed Trade Balances &amp; Misleading Trade Patterns</a:t>
            </a:r>
          </a:p>
          <a:p>
            <a:pPr marL="457200" indent="0" rtl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Missing data can distort import/export totals, leading to incorrect interpretations of trade dynamics.</a:t>
            </a:r>
          </a:p>
          <a:p>
            <a:pPr marL="457200" indent="-457200" rtl="0">
              <a:buSzPct val="100000"/>
              <a:buFont typeface="Wingdings" panose="05000000000000000000" pitchFamily="2" charset="2"/>
              <a:buChar char="q"/>
            </a:pPr>
            <a:r>
              <a:rPr lang="en-US" sz="2200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Inaccurate Macroeconomic Indicators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Key metrics like GDP, trade-to-GDP ratios, or balance of payments may be misestimated.</a:t>
            </a:r>
          </a:p>
          <a:p>
            <a:pPr marL="457200" indent="-457200" rtl="0">
              <a:buSzPct val="100000"/>
              <a:buFont typeface="Wingdings" panose="05000000000000000000" pitchFamily="2" charset="2"/>
              <a:buChar char="q"/>
            </a:pPr>
            <a:r>
              <a:rPr lang="en-US" sz="2200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Impacts on Policy Decisions &amp; Market Analysis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Poor data quality weakens evidence-based policymaking and hampers accurate market forecasts.</a:t>
            </a:r>
          </a:p>
          <a:p>
            <a:pPr marL="457200" indent="-457200" rtl="0">
              <a:buSzPct val="100000"/>
              <a:buFont typeface="Wingdings" panose="05000000000000000000" pitchFamily="2" charset="2"/>
              <a:buChar char="q"/>
            </a:pPr>
            <a:r>
              <a:rPr lang="en-US" sz="2200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Loss of International Comparability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Inconsistent reporting across countries reduces the reliability of global trade comparisons.</a:t>
            </a:r>
          </a:p>
        </p:txBody>
      </p:sp>
    </p:spTree>
    <p:extLst>
      <p:ext uri="{BB962C8B-B14F-4D97-AF65-F5344CB8AC3E}">
        <p14:creationId xmlns:p14="http://schemas.microsoft.com/office/powerpoint/2010/main" val="93311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FA747-7953-DE1F-824B-2F05287C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270F-E53F-93CC-B118-CEA2C677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A765-4826-D4B7-36F6-334519A6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67"/>
            <a:ext cx="10515600" cy="441589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Data Validation Tools (UN Comtrade, National Systems)</a:t>
            </a:r>
            <a:br>
              <a:rPr lang="en-US" sz="2000" dirty="0"/>
            </a:br>
            <a:r>
              <a:rPr lang="en-US" sz="2000" dirty="0"/>
              <a:t>Automated checks to identify errors, inconsistencies, or gaps during data entry or submission.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Time Series Analysis to Detect Anomalies</a:t>
            </a:r>
            <a:br>
              <a:rPr lang="en-US" sz="2000" dirty="0"/>
            </a:br>
            <a:r>
              <a:rPr lang="en-US" sz="2000" dirty="0"/>
              <a:t>Identifies unexpected fluctuations or gaps in trade flows over time that may indicate missing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Partner Data Comparison (Mirror Statistics)</a:t>
            </a:r>
            <a:b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</a:br>
            <a:r>
              <a:rPr lang="en-US" sz="2000" dirty="0"/>
              <a:t>Cross-checking trade data with partner countries to detect and estimate missing or misreported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Use of Metadata and Flags to Indicate Missingness</a:t>
            </a:r>
            <a:br>
              <a:rPr lang="en-US" sz="2000" dirty="0"/>
            </a:br>
            <a:r>
              <a:rPr lang="en-US" sz="2000" dirty="0"/>
              <a:t>Clear documentation helps users identify and interpret gaps or imputed values in trade datasets.</a:t>
            </a:r>
          </a:p>
          <a:p>
            <a:pPr marL="0" indent="0" rtl="0">
              <a:buSzPct val="100000"/>
              <a:buNone/>
            </a:pPr>
            <a:endParaRPr lang="en-US" sz="2200" i="1" dirty="0">
              <a:solidFill>
                <a:srgbClr val="10141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6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The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6311180-840F-3B03-2109-48F51C2E10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63884"/>
            <a:ext cx="10515600" cy="40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is Missing Data?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Causes of Missing Data in IMTS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Types of Missing Data (Statistical Perspective)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marR="0" algn="l">
              <a:lnSpc>
                <a:spcPct val="107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issing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ompletely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andom (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MCAR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algn="l">
              <a:lnSpc>
                <a:spcPct val="107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issing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andom (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algn="l">
              <a:lnSpc>
                <a:spcPct val="107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issing 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andom (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685800" marR="0" indent="-342900">
              <a:lnSpc>
                <a:spcPct val="107000"/>
              </a:lnSpc>
              <a:spcBef>
                <a:spcPts val="800"/>
              </a:spcBef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 Cleaning by Type of Missingness</a:t>
            </a:r>
          </a:p>
          <a:p>
            <a:pPr marL="571500" marR="0">
              <a:lnSpc>
                <a:spcPct val="107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000" b="1" kern="100" dirty="0">
                <a:latin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100" dirty="0">
                <a:latin typeface="Aptos" panose="020B0004020202020204" pitchFamily="34" charset="0"/>
                <a:cs typeface="Arial" panose="020B0604020202020204" pitchFamily="34" charset="0"/>
              </a:rPr>
              <a:t>tructured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issingness (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marR="0" indent="-169863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914400" marR="0" indent="-169863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 Cleaning Solutions </a:t>
            </a:r>
          </a:p>
          <a:p>
            <a:pPr marL="457200" marR="0">
              <a:lnSpc>
                <a:spcPct val="107000"/>
              </a:lnSpc>
              <a:spcBef>
                <a:spcPts val="300"/>
              </a:spcBef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Summary of Missing Data Types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US" sz="2000" b="1" kern="100" dirty="0">
                <a:latin typeface="Aptos" panose="020B0004020202020204" pitchFamily="34" charset="0"/>
                <a:cs typeface="Arial" panose="020B0604020202020204" pitchFamily="34" charset="0"/>
              </a:rPr>
              <a:t>Impacts of Missing Data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US" sz="2000" b="1" kern="100" dirty="0">
                <a:latin typeface="Aptos" panose="020B0004020202020204" pitchFamily="34" charset="0"/>
                <a:cs typeface="Arial" panose="020B0604020202020204" pitchFamily="34" charset="0"/>
              </a:rPr>
              <a:t>Detection of Missing Data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US" sz="2000" b="1" kern="100" dirty="0">
                <a:latin typeface="Aptos" panose="020B0004020202020204" pitchFamily="34" charset="0"/>
                <a:cs typeface="Arial" panose="020B0604020202020204" pitchFamily="34" charset="0"/>
              </a:rPr>
              <a:t>Approaches to Handle Missing Data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US" sz="2000" b="1" kern="100" dirty="0">
                <a:latin typeface="Aptos" panose="020B0004020202020204" pitchFamily="34" charset="0"/>
                <a:cs typeface="Arial" panose="020B0604020202020204" pitchFamily="34" charset="0"/>
              </a:rPr>
              <a:t>Best Practices and Recommendations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US" sz="2000" b="1" kern="100" dirty="0">
                <a:latin typeface="Aptos" panose="020B00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US" sz="2000" b="1" kern="100" dirty="0">
                <a:latin typeface="Aptos" panose="020B0004020202020204" pitchFamily="34" charset="0"/>
                <a:cs typeface="Arial" panose="020B0604020202020204" pitchFamily="34" charset="0"/>
              </a:rPr>
              <a:t>References / Resources</a:t>
            </a:r>
          </a:p>
        </p:txBody>
      </p:sp>
    </p:spTree>
    <p:extLst>
      <p:ext uri="{BB962C8B-B14F-4D97-AF65-F5344CB8AC3E}">
        <p14:creationId xmlns:p14="http://schemas.microsoft.com/office/powerpoint/2010/main" val="389751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A7F79-3CF2-FEAA-54CC-C9D0D9A1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0E33-7620-47AF-3BFD-010EBFB5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8510-EE0E-CC95-E717-83503003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33"/>
            <a:ext cx="10515600" cy="48133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Approaches to Handle Missing Data</a:t>
            </a:r>
          </a:p>
          <a:p>
            <a:pPr marL="800100" indent="-342900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101418"/>
                </a:solidFill>
                <a:latin typeface="Arial" panose="020B0604020202020204" pitchFamily="34" charset="0"/>
              </a:rPr>
              <a:t>Imputation methods:</a:t>
            </a:r>
          </a:p>
          <a:p>
            <a:pPr marL="1028700" lvl="2" indent="0">
              <a:lnSpc>
                <a:spcPct val="110000"/>
              </a:lnSpc>
              <a:spcBef>
                <a:spcPts val="0"/>
              </a:spcBef>
              <a:buSzPts val="2800"/>
              <a:buNone/>
            </a:pPr>
            <a:r>
              <a:rPr lang="en-US" sz="1900" i="1" dirty="0">
                <a:solidFill>
                  <a:srgbClr val="101418"/>
                </a:solidFill>
                <a:latin typeface="Arial" panose="020B0604020202020204" pitchFamily="34" charset="0"/>
              </a:rPr>
              <a:t>Techniques to fill in missing values using statistical or algorithmic approaches.</a:t>
            </a:r>
          </a:p>
          <a:p>
            <a:pPr marL="10287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101418"/>
                </a:solidFill>
                <a:latin typeface="Arial" panose="020B0604020202020204" pitchFamily="34" charset="0"/>
              </a:rPr>
              <a:t>Mean/Median Substitution</a:t>
            </a:r>
          </a:p>
          <a:p>
            <a:pPr marL="1028700" lvl="2" indent="0">
              <a:lnSpc>
                <a:spcPct val="110000"/>
              </a:lnSpc>
              <a:spcBef>
                <a:spcPts val="0"/>
              </a:spcBef>
              <a:buSzPts val="2800"/>
              <a:buNone/>
            </a:pPr>
            <a:r>
              <a:rPr lang="en-US" sz="1900" i="1" dirty="0">
                <a:solidFill>
                  <a:srgbClr val="101418"/>
                </a:solidFill>
                <a:latin typeface="Arial" panose="020B0604020202020204" pitchFamily="34" charset="0"/>
              </a:rPr>
              <a:t>Replacing missing values with the average or median of available data.</a:t>
            </a:r>
          </a:p>
          <a:p>
            <a:pPr marL="10287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101418"/>
                </a:solidFill>
                <a:latin typeface="Arial" panose="020B0604020202020204" pitchFamily="34" charset="0"/>
              </a:rPr>
              <a:t>Regression Methods</a:t>
            </a:r>
          </a:p>
          <a:p>
            <a:pPr marL="1028700" lvl="2" indent="0">
              <a:lnSpc>
                <a:spcPct val="110000"/>
              </a:lnSpc>
              <a:spcBef>
                <a:spcPts val="0"/>
              </a:spcBef>
              <a:buSzPts val="2800"/>
              <a:buNone/>
            </a:pPr>
            <a:r>
              <a:rPr lang="en-US" sz="1900" i="1" dirty="0">
                <a:solidFill>
                  <a:srgbClr val="101418"/>
                </a:solidFill>
                <a:latin typeface="Arial" panose="020B0604020202020204" pitchFamily="34" charset="0"/>
              </a:rPr>
              <a:t>Prediction of missing values using relationships with other observed variables.</a:t>
            </a:r>
          </a:p>
          <a:p>
            <a:pPr marL="10287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101418"/>
                </a:solidFill>
                <a:latin typeface="Arial" panose="020B0604020202020204" pitchFamily="34" charset="0"/>
              </a:rPr>
              <a:t>Machine Learning Approaches</a:t>
            </a:r>
          </a:p>
          <a:p>
            <a:pPr marL="1028700" lvl="2" indent="0">
              <a:lnSpc>
                <a:spcPct val="110000"/>
              </a:lnSpc>
              <a:spcBef>
                <a:spcPts val="0"/>
              </a:spcBef>
              <a:buSzPts val="2800"/>
              <a:buNone/>
            </a:pPr>
            <a:r>
              <a:rPr lang="en-US" sz="1900" i="1" dirty="0">
                <a:solidFill>
                  <a:srgbClr val="101418"/>
                </a:solidFill>
                <a:latin typeface="Arial" panose="020B0604020202020204" pitchFamily="34" charset="0"/>
              </a:rPr>
              <a:t>Use of algorithms (e.g., random forest, k-NN) to learn patterns and estimate missing data.</a:t>
            </a:r>
          </a:p>
          <a:p>
            <a:pPr marL="800100" indent="-342900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101418"/>
                </a:solidFill>
                <a:latin typeface="Arial" panose="020B0604020202020204" pitchFamily="34" charset="0"/>
              </a:rPr>
              <a:t>Using mirror data</a:t>
            </a:r>
          </a:p>
          <a:p>
            <a:pPr marL="1028700" lvl="2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1900" i="1" dirty="0">
                <a:solidFill>
                  <a:srgbClr val="101418"/>
                </a:solidFill>
                <a:latin typeface="Arial" panose="020B0604020202020204" pitchFamily="34" charset="0"/>
              </a:rPr>
              <a:t>Estimation of missing trade values based on partner country reports.</a:t>
            </a:r>
          </a:p>
          <a:p>
            <a:pPr marL="800100" indent="-342900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101418"/>
                </a:solidFill>
                <a:latin typeface="Arial" panose="020B0604020202020204" pitchFamily="34" charset="0"/>
              </a:rPr>
              <a:t>Estimation models based on historical trends</a:t>
            </a:r>
          </a:p>
          <a:p>
            <a:pPr marL="1028700" lvl="2" indent="0">
              <a:lnSpc>
                <a:spcPct val="130000"/>
              </a:lnSpc>
              <a:spcBef>
                <a:spcPts val="0"/>
              </a:spcBef>
              <a:buSzPts val="2800"/>
              <a:buNone/>
            </a:pPr>
            <a:r>
              <a:rPr lang="en-US" sz="1900" i="1" dirty="0">
                <a:solidFill>
                  <a:srgbClr val="101418"/>
                </a:solidFill>
                <a:latin typeface="Arial" panose="020B0604020202020204" pitchFamily="34" charset="0"/>
              </a:rPr>
              <a:t>Use of past trade patterns to forecast and fill in current missing data.</a:t>
            </a:r>
          </a:p>
          <a:p>
            <a:pPr marL="800100" indent="-342900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rgbClr val="101418"/>
                </a:solidFill>
                <a:latin typeface="Arial" panose="020B0604020202020204" pitchFamily="34" charset="0"/>
              </a:rPr>
              <a:t>Flagging and documentation rather than imputation in some cases.</a:t>
            </a:r>
          </a:p>
          <a:p>
            <a:pPr marL="1028700" lvl="2" indent="0">
              <a:lnSpc>
                <a:spcPct val="140000"/>
              </a:lnSpc>
              <a:spcBef>
                <a:spcPts val="0"/>
              </a:spcBef>
              <a:buSzPts val="2800"/>
              <a:buNone/>
            </a:pPr>
            <a:r>
              <a:rPr lang="en-US" sz="1900" i="1" dirty="0">
                <a:solidFill>
                  <a:srgbClr val="101418"/>
                </a:solidFill>
                <a:latin typeface="Arial" panose="020B0604020202020204" pitchFamily="34" charset="0"/>
              </a:rPr>
              <a:t>Clear marking of missing values with metadata, allowing users to interpret gaps transparently.</a:t>
            </a:r>
          </a:p>
        </p:txBody>
      </p:sp>
    </p:spTree>
    <p:extLst>
      <p:ext uri="{BB962C8B-B14F-4D97-AF65-F5344CB8AC3E}">
        <p14:creationId xmlns:p14="http://schemas.microsoft.com/office/powerpoint/2010/main" val="20460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DCB0A-074F-87DD-1F24-4CA04CA87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0AE3-9455-BAEC-D7CA-C0F6BD95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8985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6DD1-147C-A0B9-DB53-732DE5EB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33"/>
            <a:ext cx="10515600" cy="48133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Capacity Building in Statistical Agencies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Enhancing skills, tools, and infrastructure for accurate data collection and processing.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Improving Metadata and Documentation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Providing detailed, transparent notes on data sources, methods, and limitations.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Harmonization of Reporting Practices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Aligning definitions, classifications, and formats across countries for consistency.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Regular Data Quality Audits &amp; Cross-Country Validations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Periodic checks and comparisons to identify and correct discrepancies.</a:t>
            </a:r>
          </a:p>
        </p:txBody>
      </p:sp>
    </p:spTree>
    <p:extLst>
      <p:ext uri="{BB962C8B-B14F-4D97-AF65-F5344CB8AC3E}">
        <p14:creationId xmlns:p14="http://schemas.microsoft.com/office/powerpoint/2010/main" val="214670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A72141-53FA-95EF-FAAA-08838F224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88BA-B42E-F971-C103-B3D25E4F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8985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1FC7-C25E-8173-3872-F0F37680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33"/>
            <a:ext cx="10515600" cy="48133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Capacity Building in Statistical Agencies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Enhancing skills, tools, and infrastructure for accurate data collection and processing.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Improving Metadata and Documentation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Providing detailed, transparent notes on data sources, methods, and limitations.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Harmonization of Reporting Practices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Aligning definitions, classifications, and formats across countries for consistency.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101418"/>
                </a:solidFill>
                <a:latin typeface="Arial" panose="020B0604020202020204" pitchFamily="34" charset="0"/>
              </a:rPr>
              <a:t>Regular Data Quality Audits &amp; Cross-Country Validations</a:t>
            </a:r>
          </a:p>
          <a:p>
            <a:pPr marL="4572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200" i="1" dirty="0">
                <a:solidFill>
                  <a:srgbClr val="101418"/>
                </a:solidFill>
                <a:latin typeface="Arial" panose="020B0604020202020204" pitchFamily="34" charset="0"/>
              </a:rPr>
              <a:t>Periodic checks and comparisons to identify and correct discrepancies.</a:t>
            </a:r>
          </a:p>
        </p:txBody>
      </p:sp>
    </p:spTree>
    <p:extLst>
      <p:ext uri="{BB962C8B-B14F-4D97-AF65-F5344CB8AC3E}">
        <p14:creationId xmlns:p14="http://schemas.microsoft.com/office/powerpoint/2010/main" val="28160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C2A818-DAFD-FC10-2C87-7D07DD04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84B4-C0E1-33AF-0557-1D6BCC74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Conclusion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A3885-409C-95B3-75D0-594EDAB9C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Conclusion: Addressing Missing Data in Trade Statistics</a:t>
            </a:r>
          </a:p>
          <a:p>
            <a:pPr marL="6858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dirty="0"/>
              <a:t>Missing data matters</a:t>
            </a:r>
            <a:r>
              <a:rPr lang="en-US" sz="2000" dirty="0"/>
              <a:t> — it affects accuracy, comparability, and policy relevance of trade statistics.</a:t>
            </a:r>
          </a:p>
          <a:p>
            <a:pPr marL="6858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dirty="0"/>
              <a:t>Collaboration, transparency, and innovation </a:t>
            </a:r>
            <a:r>
              <a:rPr lang="en-US" sz="2000" dirty="0"/>
              <a:t>are key to improving data quality and managing gaps effectively.</a:t>
            </a:r>
          </a:p>
          <a:p>
            <a:pPr marL="6858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000" b="1" dirty="0"/>
              <a:t>Continued research and capacity-building </a:t>
            </a:r>
            <a:r>
              <a:rPr lang="en-US" sz="2000" dirty="0"/>
              <a:t>are essential to adapt to evolving data challenges and support better decision-making.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336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5035D-DBCE-174E-60AA-753F962F8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E522-7436-7DC4-CB83-0C29C3F1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4" y="101601"/>
            <a:ext cx="8188036" cy="11620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7C67-BFBE-3D0D-C29A-318103A5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marR="0" indent="-287338" fontAlgn="base">
              <a:buFont typeface="+mj-lt"/>
              <a:buAutoNum type="arabicPeriod"/>
            </a:pPr>
            <a:r>
              <a:rPr lang="en-US" sz="1400" b="1" dirty="0"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IMTS-2026</a:t>
            </a:r>
            <a:r>
              <a:rPr lang="en-US" sz="1400" dirty="0"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Draft Chapters - April 2025, X. Data Compilation Strategies, </a:t>
            </a:r>
            <a:r>
              <a:rPr lang="en-US" sz="1400" b="1" dirty="0"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Missing data</a:t>
            </a:r>
            <a:r>
              <a:rPr lang="en-US" sz="1400" dirty="0"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Task-Team on International Trade Statistics, April 2025</a:t>
            </a:r>
          </a:p>
          <a:p>
            <a:pPr marL="287338" indent="-287338" fontAlgn="base">
              <a:buFont typeface="+mj-lt"/>
              <a:buAutoNum type="arabicPeriod"/>
            </a:pPr>
            <a:r>
              <a:rPr lang="en-US" sz="1400" b="1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data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Wikipedia, 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https://en.wikipedia.org/wiki/Missing_data</a:t>
            </a:r>
            <a:endParaRPr lang="en-US" sz="1400" dirty="0">
              <a:solidFill>
                <a:srgbClr val="0F47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 fontAlgn="base">
              <a:buFont typeface="+mj-lt"/>
              <a:buAutoNum type="arabicPeriod"/>
            </a:pPr>
            <a:r>
              <a:rPr lang="en-US" sz="1400" b="1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Censoring (statistics)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Wikipedia, 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https://en.wikipedia.org/wiki/Censoring_(statistics)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indent="-287338" fontAlgn="base">
              <a:buFont typeface="+mj-lt"/>
              <a:buAutoNum type="arabicPeriod"/>
            </a:pPr>
            <a:r>
              <a:rPr lang="en-US" sz="1400" b="1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 with structured missingness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2023, 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https://www.nature.com/articles/s42256-022-00596-z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indent="-287338" fontAlgn="base">
              <a:buFont typeface="+mj-lt"/>
              <a:buAutoNum type="arabicPeriod"/>
            </a:pPr>
            <a:r>
              <a:rPr lang="en-US" sz="1400" b="1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cleaning: Types of Missingness, by Keerti Prajapati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May 26, 2020, 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https://medium.com/@codingpilot25/data-cleaning-types-of-missingness-40655a8b235e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indent="-287338" fontAlgn="base">
              <a:buFont typeface="+mj-lt"/>
              <a:buAutoNum type="arabicPeriod"/>
            </a:pPr>
            <a:r>
              <a:rPr lang="en-US" sz="1400" b="1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Interpolation in Time Series: An Introductive Overview of Existing Methods, Their Performance Criteria and Uncertainty Assessment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MDPI (Multidisciplinary Digital Publishing Institute), 17 October 2017, 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https://www.mdpi.com/2073-4441/9/10/796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indent="-287338" fontAlgn="base">
              <a:buFont typeface="+mj-lt"/>
              <a:buAutoNum type="arabicPeriod"/>
            </a:pPr>
            <a:r>
              <a:rPr lang="en-US" sz="1400" b="1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Time Series Models and the Kalman Filter: A Concise Review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João Tovar </a:t>
            </a:r>
            <a:r>
              <a:rPr lang="en-US" sz="1400" dirty="0" err="1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Jalles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Lisbon, June 2009, 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https://papers.ssrn.com/sol3/papers.cfm?abstract_id=1496864</a:t>
            </a:r>
            <a:r>
              <a:rPr lang="en-US" sz="1400" dirty="0">
                <a:solidFill>
                  <a:srgbClr val="0F47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indent="-287338" fontAlgn="base">
              <a:buFont typeface="+mj-lt"/>
              <a:buAutoNum type="arabicPeriod"/>
            </a:pPr>
            <a:endParaRPr lang="en-US" sz="1400" dirty="0">
              <a:solidFill>
                <a:srgbClr val="0F47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 fontAlgn="base">
              <a:buFont typeface="+mj-lt"/>
              <a:buAutoNum type="arabicPeriod"/>
            </a:pPr>
            <a:endParaRPr lang="en-US" sz="1400" dirty="0">
              <a:solidFill>
                <a:srgbClr val="0F47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 fontAlgn="base">
              <a:buFont typeface="+mj-lt"/>
              <a:buAutoNum type="arabicPeriod"/>
            </a:pPr>
            <a:endParaRPr lang="en-US" sz="1400" dirty="0">
              <a:solidFill>
                <a:srgbClr val="0F47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marR="0" indent="-287338" fontAlgn="base">
              <a:buFont typeface="+mj-lt"/>
              <a:buAutoNum type="arabicPeriod"/>
            </a:pPr>
            <a:endParaRPr lang="en-US" sz="1400" dirty="0">
              <a:solidFill>
                <a:srgbClr val="0F476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-342900" fontAlgn="base">
              <a:buFont typeface="+mj-lt"/>
              <a:buAutoNum type="arabicPeriod"/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33EE5-A943-A9C7-027E-833111EEA273}"/>
              </a:ext>
            </a:extLst>
          </p:cNvPr>
          <p:cNvSpPr/>
          <p:nvPr/>
        </p:nvSpPr>
        <p:spPr>
          <a:xfrm>
            <a:off x="3710421" y="4973935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5467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9A279-EDCA-0B2D-60C1-830CEDD7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E8F4-6EA9-7B07-9CC2-43EEEB94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229641-D186-157F-C7C4-61580CF51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15053"/>
            <a:ext cx="10515600" cy="39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IMTS?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Records the exports and imports of goods between countries.</a:t>
            </a:r>
          </a:p>
          <a:p>
            <a:pPr marL="914400" marR="0" lvl="0" indent="-45720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Essential for economic analysis, trade policy, business planning, and international comparisons.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Data Completeness and Quality Matter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indent="-45720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</a:rPr>
              <a:t>Reliable trade statistics support sound decisions.</a:t>
            </a:r>
          </a:p>
          <a:p>
            <a:pPr marL="914400" indent="-45720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</a:rPr>
              <a:t>Missing or poor-quality data can lead to inaccurate insights and flawed policies.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0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Missing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1394-608C-45A2-9110-DE917559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/>
              <a:t>Definition: 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Data that should be recorded but is absent or not captured in the dataset.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/>
              <a:t>Types of missing data: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Completely Missing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Entire records are absent from the dataset.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Partially Missing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Only some fields are missing, such as HS codes, partner country, or trade values.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Systematically Missing</a:t>
            </a: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Data gaps follow a known pattern—often from specific countries or time periods.</a:t>
            </a:r>
          </a:p>
        </p:txBody>
      </p:sp>
    </p:spTree>
    <p:extLst>
      <p:ext uri="{BB962C8B-B14F-4D97-AF65-F5344CB8AC3E}">
        <p14:creationId xmlns:p14="http://schemas.microsoft.com/office/powerpoint/2010/main" val="266584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Missing Data in IMTS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1394-608C-45A2-9110-DE917559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/>
              <a:t>Reporting Errors or Delays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Late or incorrect submissions by customs or national statistical offices.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/>
              <a:t>Data Suppression for Confidentiality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Certain trade data withheld to protect sensitive commercial information.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/>
              <a:t>Lack of Capacity in Developing Countries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Limited resources, infrastructure, or expertise to collect and process trade data.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/>
              <a:t>Technical Issues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System incompatibilities, transmission failures, or software malfunctions affecting data flow.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b="1" dirty="0"/>
              <a:t>Differences in Trade Reporting Standards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i="1" dirty="0">
                <a:solidFill>
                  <a:srgbClr val="101418"/>
                </a:solidFill>
                <a:latin typeface="Arial" panose="020B0604020202020204" pitchFamily="34" charset="0"/>
              </a:rPr>
              <a:t>Variations in definitions, valuation, or timing across countries lead to inconsistencies.</a:t>
            </a:r>
          </a:p>
        </p:txBody>
      </p:sp>
    </p:spTree>
    <p:extLst>
      <p:ext uri="{BB962C8B-B14F-4D97-AF65-F5344CB8AC3E}">
        <p14:creationId xmlns:p14="http://schemas.microsoft.com/office/powerpoint/2010/main" val="101564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C92AD-2B9D-8B06-B8A1-CEDBE9F0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1AA7-862A-6C6D-18B6-FAE27FB5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8985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C244C-9F01-0EB7-E6FD-20F2E7E39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>
            <a:normAutofit fontScale="92500" lnSpcReduction="10000"/>
          </a:bodyPr>
          <a:lstStyle/>
          <a:p>
            <a:pPr marL="457200" indent="-457200" rtl="0">
              <a:buSzPct val="100000"/>
              <a:buFont typeface="Wingdings" panose="05000000000000000000" pitchFamily="2" charset="2"/>
              <a:buChar char="q"/>
            </a:pPr>
            <a:r>
              <a:rPr lang="en-US" sz="2200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Types of Missing Data (Statistical Perspective)</a:t>
            </a:r>
          </a:p>
          <a:p>
            <a:pPr marL="457200" indent="0" rtl="0">
              <a:spcBef>
                <a:spcPts val="1800"/>
              </a:spcBef>
              <a:buSzPct val="100000"/>
              <a:buNone/>
            </a:pPr>
            <a:r>
              <a:rPr lang="en-US" sz="2000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Classical framework </a:t>
            </a:r>
          </a:p>
          <a:p>
            <a:pPr marL="45720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0" i="1" u="none" strike="noStrike" kern="1200" baseline="0" dirty="0">
                <a:solidFill>
                  <a:srgbClr val="202122"/>
                </a:solidFill>
                <a:latin typeface="Arial" panose="020B0604020202020204" pitchFamily="34" charset="0"/>
              </a:rPr>
              <a:t>Reflected in the Chapiter X. Data Compilation Strategies, B. Missing data </a:t>
            </a:r>
          </a:p>
          <a:p>
            <a:pPr marL="800100" lvl="2" indent="-342900" rtl="0">
              <a:buSzPts val="2800"/>
              <a:buFont typeface="Wingdings" panose="05000000000000000000" pitchFamily="2" charset="2"/>
              <a:buChar char="§"/>
            </a:pPr>
            <a:r>
              <a:rPr lang="en-US" b="1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</a:t>
            </a:r>
            <a:r>
              <a:rPr lang="en-US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issing </a:t>
            </a:r>
            <a:r>
              <a:rPr lang="en-US" b="1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C</a:t>
            </a:r>
            <a:r>
              <a:rPr lang="en-US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ompletely </a:t>
            </a:r>
            <a:r>
              <a:rPr lang="en-US" b="1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a</a:t>
            </a:r>
            <a:r>
              <a:rPr lang="en-US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t </a:t>
            </a:r>
            <a:r>
              <a:rPr lang="en-US" b="1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R</a:t>
            </a:r>
            <a:r>
              <a:rPr lang="en-US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andom (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MCAR</a:t>
            </a:r>
            <a:r>
              <a:rPr lang="en-US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):</a:t>
            </a:r>
          </a:p>
          <a:p>
            <a:pPr marL="1028700" lvl="2" indent="0" rtl="0"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lang="en-US" i="1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</a:t>
            </a:r>
            <a:r>
              <a:rPr lang="en-US" b="0" i="1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issingness occurs purely by chance and is unrelated to any data.</a:t>
            </a:r>
          </a:p>
          <a:p>
            <a:pPr marL="800100" lvl="2" indent="-342900" rtl="0">
              <a:buSzPts val="2800"/>
              <a:buFont typeface="Wingdings" panose="05000000000000000000" pitchFamily="2" charset="2"/>
              <a:buChar char="§"/>
            </a:pP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issing 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a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t 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R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andom (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MAR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): </a:t>
            </a:r>
          </a:p>
          <a:p>
            <a:pPr marL="1028700" lvl="2" indent="0"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lang="en-US" sz="2100" i="1" dirty="0">
                <a:solidFill>
                  <a:srgbClr val="101418"/>
                </a:solidFill>
                <a:latin typeface="Arial" panose="020B0604020202020204" pitchFamily="34" charset="0"/>
              </a:rPr>
              <a:t>Missingness depends only on observed variables, not on the missing values themselves.</a:t>
            </a:r>
          </a:p>
          <a:p>
            <a:pPr marL="800100" lvl="2" indent="-342900" rtl="0">
              <a:buSzPts val="2800"/>
              <a:buFont typeface="Wingdings" panose="05000000000000000000" pitchFamily="2" charset="2"/>
              <a:buChar char="§"/>
            </a:pP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issing </a:t>
            </a:r>
            <a:r>
              <a:rPr lang="en-US" b="1" i="0" u="none" strike="noStrike" kern="1200" baseline="0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b="0" i="0" u="none" strike="noStrike" kern="1200" baseline="0" dirty="0">
                <a:solidFill>
                  <a:srgbClr val="FF0000"/>
                </a:solidFill>
                <a:latin typeface="Arial" panose="020B0604020202020204" pitchFamily="34" charset="0"/>
              </a:rPr>
              <a:t>ot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 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a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t 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R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andom (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M</a:t>
            </a:r>
            <a:r>
              <a:rPr lang="en-US" b="1" i="0" u="none" strike="noStrike" kern="1200" baseline="0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b="1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AR</a:t>
            </a:r>
            <a:r>
              <a:rPr lang="en-US" b="0" i="0" u="none" strike="noStrike" kern="1200" baseline="0" dirty="0">
                <a:solidFill>
                  <a:srgbClr val="101418"/>
                </a:solidFill>
                <a:latin typeface="Arial" panose="020B0604020202020204" pitchFamily="34" charset="0"/>
              </a:rPr>
              <a:t>):</a:t>
            </a:r>
          </a:p>
          <a:p>
            <a:pPr marL="1028700" lvl="2" indent="0">
              <a:spcBef>
                <a:spcPts val="0"/>
              </a:spcBef>
              <a:spcAft>
                <a:spcPts val="1000"/>
              </a:spcAft>
              <a:buSzPts val="2800"/>
              <a:buNone/>
            </a:pPr>
            <a:r>
              <a:rPr lang="en-US" sz="2100" i="1" dirty="0">
                <a:solidFill>
                  <a:srgbClr val="101418"/>
                </a:solidFill>
                <a:latin typeface="Arial" panose="020B0604020202020204" pitchFamily="34" charset="0"/>
              </a:rPr>
              <a:t>Missingness depends on unobserved data or the missing values themselves.</a:t>
            </a:r>
          </a:p>
          <a:p>
            <a:pPr marL="800100" lvl="2" indent="-342900">
              <a:lnSpc>
                <a:spcPct val="100000"/>
              </a:lnSpc>
              <a:spcBef>
                <a:spcPts val="1200"/>
              </a:spcBef>
              <a:buSzPts val="28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01418"/>
                </a:solidFill>
                <a:latin typeface="Arial" panose="020B0604020202020204" pitchFamily="34" charset="0"/>
              </a:rPr>
              <a:t>Structured Missingness (SM)</a:t>
            </a:r>
          </a:p>
          <a:p>
            <a:pPr marL="973138" lvl="2" indent="55563">
              <a:buSzPts val="2800"/>
              <a:buNone/>
            </a:pPr>
            <a:r>
              <a:rPr lang="en-US" sz="2100" i="1" dirty="0">
                <a:solidFill>
                  <a:srgbClr val="101418"/>
                </a:solidFill>
                <a:latin typeface="Arial" panose="020B0604020202020204" pitchFamily="34" charset="0"/>
              </a:rPr>
              <a:t>Data is missing in systematic patterns due to study design or data collection structure.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Characterizing structured missingness within the classical framework of MCAR, MAR, and MNAR is a work in progress, and not yet reflected in the IMTS -2026, Chapter 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496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7" y="101601"/>
            <a:ext cx="928947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Completely at Random 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1394-608C-45A2-9110-DE917559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29"/>
            <a:ext cx="10515600" cy="4933662"/>
          </a:xfrm>
        </p:spPr>
        <p:txBody>
          <a:bodyPr>
            <a:no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Definition: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MCAR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 when the probability that data is missing is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completely unrelated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to: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values themselves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other variables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dataset.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missingness is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entirely random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Suppose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imported goods is sometimes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accidentally left blank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during manual data entry.</a:t>
            </a:r>
            <a:b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omissions are not related to: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type of goods</a:t>
            </a: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Their value</a:t>
            </a: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country of origin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(e.g., human error)</a:t>
            </a:r>
          </a:p>
          <a:p>
            <a:pPr marL="11430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pure chance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Implication: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Statistical analysis remains unbiased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if MCAR holds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reduces data efficiency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(i.e., smaller usable sample)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0C8E0C-1D68-1F3B-041D-4E3534C66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C35A-F2E6-847F-289E-B3B794F9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7" y="101601"/>
            <a:ext cx="928947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Completely at Random 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E995-35FB-7F9F-7787-7D0E835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29"/>
            <a:ext cx="10515600" cy="4933662"/>
          </a:xfrm>
        </p:spPr>
        <p:txBody>
          <a:bodyPr>
            <a:no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Definition: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MCAR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 when the probability that data is missing is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completely unrelated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to: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values themselves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other variables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dataset.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missingness is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entirely random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Suppose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imported goods is sometimes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accidentally left blank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during manual data entry.</a:t>
            </a:r>
            <a:b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omissions are not related to: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type of goods</a:t>
            </a: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Their value</a:t>
            </a:r>
          </a:p>
          <a:p>
            <a:pPr marL="114300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country of origin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(e.g., human error)</a:t>
            </a:r>
          </a:p>
          <a:p>
            <a:pPr marL="11430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pure chance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Implication: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Statistical analysis remains unbiased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if MCAR holds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0" indent="-3397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reduces data efficiency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(i.e., smaller usable sample)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0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3E6-B64A-4DA3-9C8D-82448DE6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27" y="101601"/>
            <a:ext cx="9289473" cy="11620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at Random 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1394-608C-45A2-9110-DE917559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29"/>
            <a:ext cx="10515600" cy="4933662"/>
          </a:xfrm>
        </p:spPr>
        <p:txBody>
          <a:bodyPr>
            <a:no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Definition: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MAR occurs when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probability of missing data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is related to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observed variables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not to the missing data itself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8838" marR="0" indent="-40163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➡️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missingness is </a:t>
            </a:r>
            <a:r>
              <a:rPr lang="en-U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systematic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but can be explained using data that is already available.</a:t>
            </a:r>
            <a:endParaRPr lang="en-US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dataset of imported goods contains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values for import prices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these missing values are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likely to occur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specific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countries of origin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✅ This suggests the issue is due to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98563" marR="0" lvl="0" indent="-3397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Differences in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reporting practices</a:t>
            </a:r>
          </a:p>
          <a:p>
            <a:pPr marL="1198563" marR="0" lvl="0" indent="-3397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collection procedures</a:t>
            </a:r>
          </a:p>
          <a:p>
            <a:pPr marL="1198563" marR="0" lvl="0" indent="-3397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the value or type of the goods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Point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Missingness can be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modeled and corrected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using known variables</a:t>
            </a:r>
          </a:p>
          <a:p>
            <a:pPr marL="914400" marR="0" lvl="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makes imputation or analysis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robust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 MCAR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C0502B-937C-4C2E-A80C-585E87615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Missingness can be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modeled and corrected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known variables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makes imputation or analysis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robust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than MCAR</a:t>
            </a:r>
          </a:p>
        </p:txBody>
      </p:sp>
    </p:spTree>
    <p:extLst>
      <p:ext uri="{BB962C8B-B14F-4D97-AF65-F5344CB8AC3E}">
        <p14:creationId xmlns:p14="http://schemas.microsoft.com/office/powerpoint/2010/main" val="309819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9F519AFC9644FB8D3D4B9DB76C27E" ma:contentTypeVersion="18" ma:contentTypeDescription="Create a new document." ma:contentTypeScope="" ma:versionID="0b957bb7963042d4a5e414c211d97b08">
  <xsd:schema xmlns:xsd="http://www.w3.org/2001/XMLSchema" xmlns:xs="http://www.w3.org/2001/XMLSchema" xmlns:p="http://schemas.microsoft.com/office/2006/metadata/properties" xmlns:ns2="cfc03cda-bc36-4859-b431-cc9043cb4594" xmlns:ns3="4774538e-7891-43b6-a84b-740af6ca28fe" xmlns:ns4="985ec44e-1bab-4c0b-9df0-6ba128686fc9" targetNamespace="http://schemas.microsoft.com/office/2006/metadata/properties" ma:root="true" ma:fieldsID="b86b21f3dfa4e337314fa6398e7dd9d8" ns2:_="" ns3:_="" ns4:_="">
    <xsd:import namespace="cfc03cda-bc36-4859-b431-cc9043cb4594"/>
    <xsd:import namespace="4774538e-7891-43b6-a84b-740af6ca28f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3cda-bc36-4859-b431-cc9043cb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538e-7891-43b6-a84b-740af6ca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821def-ab9c-48d5-91c1-11f7b21153fe}" ma:internalName="TaxCatchAll" ma:showField="CatchAllData" ma:web="4774538e-7891-43b6-a84b-740af6ca2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cfc03cda-bc36-4859-b431-cc9043cb45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E02D50-8047-4395-A1F0-A5A841A2C9E6}"/>
</file>

<file path=customXml/itemProps2.xml><?xml version="1.0" encoding="utf-8"?>
<ds:datastoreItem xmlns:ds="http://schemas.openxmlformats.org/officeDocument/2006/customXml" ds:itemID="{B1E78766-D058-4DA2-995E-D85B84DDE953}"/>
</file>

<file path=customXml/itemProps3.xml><?xml version="1.0" encoding="utf-8"?>
<ds:datastoreItem xmlns:ds="http://schemas.openxmlformats.org/officeDocument/2006/customXml" ds:itemID="{7F000F9F-4539-4A06-810B-2D658350BE34}"/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2724</Words>
  <Application>Microsoft Office PowerPoint</Application>
  <PresentationFormat>Widescreen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Arial</vt:lpstr>
      <vt:lpstr>Arial Black</vt:lpstr>
      <vt:lpstr>Calibri</vt:lpstr>
      <vt:lpstr>Calibri Light</vt:lpstr>
      <vt:lpstr>Frutiger 45 Light</vt:lpstr>
      <vt:lpstr>Times New Roman</vt:lpstr>
      <vt:lpstr>Wingdings</vt:lpstr>
      <vt:lpstr>Office Theme</vt:lpstr>
      <vt:lpstr>Missing Data in International Merchandise Trade Statistics (IMTS) Causes, Consequences, and Solutions  By Tigran Terlemezian, GCC-STAT</vt:lpstr>
      <vt:lpstr>Outline of The Presentation</vt:lpstr>
      <vt:lpstr>Introduction</vt:lpstr>
      <vt:lpstr>What is Missing Data?</vt:lpstr>
      <vt:lpstr>Causes of Missing Data in IMTS</vt:lpstr>
      <vt:lpstr>Types of Missing Data</vt:lpstr>
      <vt:lpstr>Missing Completely at Random (MCAR)</vt:lpstr>
      <vt:lpstr>Missing Completely at Random (MCAR)</vt:lpstr>
      <vt:lpstr>Missing at Random (MAR)</vt:lpstr>
      <vt:lpstr>Missing Not at Random (MNAR)</vt:lpstr>
      <vt:lpstr>Data Cleaning by Type of Missingness</vt:lpstr>
      <vt:lpstr>Structured Missingness (SM)</vt:lpstr>
      <vt:lpstr>Structured Missingness (SM), Cont.</vt:lpstr>
      <vt:lpstr>Structured Missingness: Examples</vt:lpstr>
      <vt:lpstr>SM: Data Cleaning Solutions </vt:lpstr>
      <vt:lpstr>SM: Data Cleaning Solutions, Cont. </vt:lpstr>
      <vt:lpstr>Summary of Missing Data Types</vt:lpstr>
      <vt:lpstr>Impacts of Missing Data</vt:lpstr>
      <vt:lpstr>Detection of Missing Data</vt:lpstr>
      <vt:lpstr>Handling Missing Data</vt:lpstr>
      <vt:lpstr>Best Practices &amp; Recommendations</vt:lpstr>
      <vt:lpstr>Best Practices &amp; Recommendations</vt:lpstr>
      <vt:lpstr>Conclusion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Tigran Terlemezian</dc:creator>
  <cp:lastModifiedBy>Tigran G. Terlemezian</cp:lastModifiedBy>
  <cp:revision>38</cp:revision>
  <dcterms:created xsi:type="dcterms:W3CDTF">2025-04-10T07:21:44Z</dcterms:created>
  <dcterms:modified xsi:type="dcterms:W3CDTF">2025-04-12T11:25:20Z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0x0101000719F519AFC9644FB8D3D4B9DB76C27E</vt:lpwstr>
  </property>
</Properties>
</file>